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59" r:id="rId6"/>
    <p:sldId id="262" r:id="rId7"/>
    <p:sldId id="260" r:id="rId8"/>
    <p:sldId id="261" r:id="rId9"/>
    <p:sldId id="263" r:id="rId10"/>
    <p:sldId id="264" r:id="rId11"/>
    <p:sldId id="265" r:id="rId12"/>
    <p:sldId id="266"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F53873-8F18-4C68-BDC6-FB0546912FAD}" type="datetimeFigureOut">
              <a:rPr lang="en-US"/>
              <a:pPr>
                <a:defRPr/>
              </a:pPr>
              <a:t>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06E06-573E-4ECC-8293-6F92766DD1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1B1859-D622-4E97-809C-83DF87369C1F}" type="datetimeFigureOut">
              <a:rPr lang="en-US"/>
              <a:pPr>
                <a:defRPr/>
              </a:pPr>
              <a:t>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857D8C-67CC-4962-A220-5EA41F55CF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5BD130-C23B-4EE8-9F13-22AF7D9E7946}" type="datetimeFigureOut">
              <a:rPr lang="en-US"/>
              <a:pPr>
                <a:defRPr/>
              </a:pPr>
              <a:t>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CD73B9-C12D-4FA6-AF7C-D9F6FB3BC8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9C76F0-AAC5-41CC-A897-4268E45F4FC4}" type="datetimeFigureOut">
              <a:rPr lang="en-US"/>
              <a:pPr>
                <a:defRPr/>
              </a:pPr>
              <a:t>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12C515-DD29-49F0-BE1A-D3CC79B0F9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98A4A9-7FA7-4CE0-B52A-D15D6A6856A7}" type="datetimeFigureOut">
              <a:rPr lang="en-US"/>
              <a:pPr>
                <a:defRPr/>
              </a:pPr>
              <a:t>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51E9FF-B793-462D-87F3-ECD591C05E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98DD01-9E86-44F3-9680-74ABD3DBC9AA}" type="datetimeFigureOut">
              <a:rPr lang="en-US"/>
              <a:pPr>
                <a:defRPr/>
              </a:pPr>
              <a:t>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EC36FE-0B4C-45FF-89A3-9CC8FD22CB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D48F0-60CC-4460-AAD6-DF8AE920AD2C}" type="datetimeFigureOut">
              <a:rPr lang="en-US"/>
              <a:pPr>
                <a:defRPr/>
              </a:pPr>
              <a:t>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DCCE12-421E-4941-96EF-54B3F50909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A797E2-704B-403F-B157-41C8FC82192A}" type="datetimeFigureOut">
              <a:rPr lang="en-US"/>
              <a:pPr>
                <a:defRPr/>
              </a:pPr>
              <a:t>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8CC9FA-F442-480C-A41F-B9BFE24550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6FA0E0-E548-4FA1-B7CB-252DB7E6C3F2}" type="datetimeFigureOut">
              <a:rPr lang="en-US"/>
              <a:pPr>
                <a:defRPr/>
              </a:pPr>
              <a:t>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DDEED-105A-40A0-8DCB-C2217E6F87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DFE783-858D-43C2-AC9F-DE62E90DE0EB}" type="datetimeFigureOut">
              <a:rPr lang="en-US"/>
              <a:pPr>
                <a:defRPr/>
              </a:pPr>
              <a:t>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473E9F-D35F-4A2C-A54F-ADCC682E77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BC2C05-E394-41C2-B4FF-7A971A323B0D}" type="datetimeFigureOut">
              <a:rPr lang="en-US"/>
              <a:pPr>
                <a:defRPr/>
              </a:pPr>
              <a:t>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2C1544-B60C-4214-8A73-5E27B867AF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8802B2A-A76F-4106-BDBB-0729F2DD3432}" type="datetimeFigureOut">
              <a:rPr lang="en-US"/>
              <a:pPr>
                <a:defRPr/>
              </a:pPr>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5B1FD25-2259-4E36-8BB0-783BC526DF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09600" y="457200"/>
            <a:ext cx="7772400" cy="1470025"/>
          </a:xfrm>
        </p:spPr>
        <p:txBody>
          <a:bodyPr rtlCol="0">
            <a:normAutofit/>
          </a:bodyPr>
          <a:lstStyle/>
          <a:p>
            <a:pPr fontAlgn="auto">
              <a:spcAft>
                <a:spcPts val="0"/>
              </a:spcAft>
              <a:defRPr/>
            </a:pPr>
            <a:r>
              <a:rPr lang="en-US" b="1" dirty="0" smtClean="0">
                <a:solidFill>
                  <a:schemeClr val="bg1"/>
                </a:solidFill>
                <a:effectLst>
                  <a:outerShdw blurRad="38100" dist="38100" dir="2700000" algn="tl">
                    <a:srgbClr val="000000">
                      <a:alpha val="43137"/>
                    </a:srgbClr>
                  </a:outerShdw>
                </a:effectLst>
              </a:rPr>
              <a:t>The Enlightenment Origins of the United States Government</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b="1" u="sng" smtClean="0"/>
              <a:t>The Founders:</a:t>
            </a:r>
          </a:p>
        </p:txBody>
      </p:sp>
      <p:pic>
        <p:nvPicPr>
          <p:cNvPr id="22530" name="Picture 2"/>
          <p:cNvPicPr>
            <a:picLocks noChangeAspect="1" noChangeArrowheads="1"/>
          </p:cNvPicPr>
          <p:nvPr/>
        </p:nvPicPr>
        <p:blipFill>
          <a:blip r:embed="rId2"/>
          <a:srcRect/>
          <a:stretch>
            <a:fillRect/>
          </a:stretch>
        </p:blipFill>
        <p:spPr bwMode="auto">
          <a:xfrm>
            <a:off x="152400" y="1295400"/>
            <a:ext cx="1641475" cy="213360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1905000" y="1295400"/>
            <a:ext cx="1600200" cy="2141538"/>
          </a:xfrm>
          <a:prstGeom prst="rect">
            <a:avLst/>
          </a:prstGeom>
          <a:noFill/>
          <a:ln w="9525">
            <a:noFill/>
            <a:miter lim="800000"/>
            <a:headEnd/>
            <a:tailEnd/>
          </a:ln>
        </p:spPr>
      </p:pic>
      <p:pic>
        <p:nvPicPr>
          <p:cNvPr id="22532" name="Picture 4"/>
          <p:cNvPicPr>
            <a:picLocks noChangeAspect="1" noChangeArrowheads="1"/>
          </p:cNvPicPr>
          <p:nvPr/>
        </p:nvPicPr>
        <p:blipFill>
          <a:blip r:embed="rId4"/>
          <a:srcRect/>
          <a:stretch>
            <a:fillRect/>
          </a:stretch>
        </p:blipFill>
        <p:spPr bwMode="auto">
          <a:xfrm>
            <a:off x="3657600" y="1295400"/>
            <a:ext cx="1676400" cy="2128838"/>
          </a:xfrm>
          <a:prstGeom prst="rect">
            <a:avLst/>
          </a:prstGeom>
          <a:noFill/>
          <a:ln w="9525">
            <a:noFill/>
            <a:miter lim="800000"/>
            <a:headEnd/>
            <a:tailEnd/>
          </a:ln>
        </p:spPr>
      </p:pic>
      <p:pic>
        <p:nvPicPr>
          <p:cNvPr id="22533" name="Picture 5"/>
          <p:cNvPicPr>
            <a:picLocks noChangeAspect="1" noChangeArrowheads="1"/>
          </p:cNvPicPr>
          <p:nvPr/>
        </p:nvPicPr>
        <p:blipFill>
          <a:blip r:embed="rId5"/>
          <a:srcRect/>
          <a:stretch>
            <a:fillRect/>
          </a:stretch>
        </p:blipFill>
        <p:spPr bwMode="auto">
          <a:xfrm>
            <a:off x="5486400" y="1295400"/>
            <a:ext cx="1600200" cy="2133600"/>
          </a:xfrm>
          <a:prstGeom prst="rect">
            <a:avLst/>
          </a:prstGeom>
          <a:noFill/>
          <a:ln w="9525">
            <a:noFill/>
            <a:miter lim="800000"/>
            <a:headEnd/>
            <a:tailEnd/>
          </a:ln>
        </p:spPr>
      </p:pic>
      <p:pic>
        <p:nvPicPr>
          <p:cNvPr id="22534" name="Picture 6"/>
          <p:cNvPicPr>
            <a:picLocks noChangeAspect="1" noChangeArrowheads="1"/>
          </p:cNvPicPr>
          <p:nvPr/>
        </p:nvPicPr>
        <p:blipFill>
          <a:blip r:embed="rId6"/>
          <a:srcRect/>
          <a:stretch>
            <a:fillRect/>
          </a:stretch>
        </p:blipFill>
        <p:spPr bwMode="auto">
          <a:xfrm>
            <a:off x="7239000" y="1295400"/>
            <a:ext cx="1712913" cy="2133600"/>
          </a:xfrm>
          <a:prstGeom prst="rect">
            <a:avLst/>
          </a:prstGeom>
          <a:noFill/>
          <a:ln w="9525">
            <a:noFill/>
            <a:miter lim="800000"/>
            <a:headEnd/>
            <a:tailEnd/>
          </a:ln>
        </p:spPr>
      </p:pic>
      <p:sp>
        <p:nvSpPr>
          <p:cNvPr id="22535" name="TextBox 3"/>
          <p:cNvSpPr txBox="1">
            <a:spLocks noChangeArrowheads="1"/>
          </p:cNvSpPr>
          <p:nvPr/>
        </p:nvSpPr>
        <p:spPr bwMode="auto">
          <a:xfrm>
            <a:off x="1219200" y="3657600"/>
            <a:ext cx="6705600" cy="255428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sz="2000" b="1">
                <a:latin typeface="Calibri" pitchFamily="34" charset="0"/>
              </a:rPr>
              <a:t>George Washington: </a:t>
            </a:r>
            <a:r>
              <a:rPr lang="en-US" sz="2000">
                <a:latin typeface="Calibri" pitchFamily="34" charset="0"/>
              </a:rPr>
              <a:t>Revolutionary general &amp; 1</a:t>
            </a:r>
            <a:r>
              <a:rPr lang="en-US" sz="2000" baseline="30000">
                <a:latin typeface="Calibri" pitchFamily="34" charset="0"/>
              </a:rPr>
              <a:t>st</a:t>
            </a:r>
            <a:r>
              <a:rPr lang="en-US" sz="2000">
                <a:latin typeface="Calibri" pitchFamily="34" charset="0"/>
              </a:rPr>
              <a:t> president</a:t>
            </a:r>
          </a:p>
          <a:p>
            <a:pPr marL="342900" indent="-342900">
              <a:buFont typeface="Calibri" pitchFamily="34" charset="0"/>
              <a:buAutoNum type="arabicPeriod"/>
            </a:pPr>
            <a:r>
              <a:rPr lang="en-US" sz="2000" b="1">
                <a:latin typeface="Calibri" pitchFamily="34" charset="0"/>
              </a:rPr>
              <a:t>James Madison: </a:t>
            </a:r>
            <a:r>
              <a:rPr lang="en-US" sz="2000">
                <a:latin typeface="Calibri" pitchFamily="34" charset="0"/>
              </a:rPr>
              <a:t>main author of constitution, 4</a:t>
            </a:r>
            <a:r>
              <a:rPr lang="en-US" sz="2000" baseline="30000">
                <a:latin typeface="Calibri" pitchFamily="34" charset="0"/>
              </a:rPr>
              <a:t>th</a:t>
            </a:r>
            <a:r>
              <a:rPr lang="en-US" sz="2000">
                <a:latin typeface="Calibri" pitchFamily="34" charset="0"/>
              </a:rPr>
              <a:t> president, federalist papers</a:t>
            </a:r>
          </a:p>
          <a:p>
            <a:pPr marL="342900" indent="-342900">
              <a:buFont typeface="Calibri" pitchFamily="34" charset="0"/>
              <a:buAutoNum type="arabicPeriod"/>
            </a:pPr>
            <a:r>
              <a:rPr lang="en-US" sz="2000" b="1">
                <a:latin typeface="Calibri" pitchFamily="34" charset="0"/>
              </a:rPr>
              <a:t>Benjamin Franklin: </a:t>
            </a:r>
            <a:r>
              <a:rPr lang="en-US" sz="2000">
                <a:latin typeface="Calibri" pitchFamily="34" charset="0"/>
              </a:rPr>
              <a:t>revolutionary diplomat to France </a:t>
            </a:r>
          </a:p>
          <a:p>
            <a:pPr marL="342900" indent="-342900">
              <a:buFont typeface="Calibri" pitchFamily="34" charset="0"/>
              <a:buAutoNum type="arabicPeriod"/>
            </a:pPr>
            <a:r>
              <a:rPr lang="en-US" sz="2000" b="1">
                <a:latin typeface="Calibri" pitchFamily="34" charset="0"/>
              </a:rPr>
              <a:t>Thomas Jefferson: </a:t>
            </a:r>
            <a:r>
              <a:rPr lang="en-US" sz="2000">
                <a:latin typeface="Calibri" pitchFamily="34" charset="0"/>
              </a:rPr>
              <a:t>3</a:t>
            </a:r>
            <a:r>
              <a:rPr lang="en-US" sz="2000" baseline="30000">
                <a:latin typeface="Calibri" pitchFamily="34" charset="0"/>
              </a:rPr>
              <a:t>rd</a:t>
            </a:r>
            <a:r>
              <a:rPr lang="en-US" sz="2000">
                <a:latin typeface="Calibri" pitchFamily="34" charset="0"/>
              </a:rPr>
              <a:t> president, primary author of Declaration of Independence</a:t>
            </a:r>
          </a:p>
          <a:p>
            <a:pPr marL="342900" indent="-342900">
              <a:buFont typeface="Calibri" pitchFamily="34" charset="0"/>
              <a:buAutoNum type="arabicPeriod"/>
            </a:pPr>
            <a:r>
              <a:rPr lang="en-US" sz="2000" b="1">
                <a:latin typeface="Calibri" pitchFamily="34" charset="0"/>
              </a:rPr>
              <a:t>Alexander Hamilton:  </a:t>
            </a:r>
            <a:r>
              <a:rPr lang="en-US" sz="2000">
                <a:latin typeface="Calibri" pitchFamily="34" charset="0"/>
              </a:rPr>
              <a:t>secretary of the treasury, federalist papers, economist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b="1" u="sng" smtClean="0"/>
              <a:t>The Declaration of Independence</a:t>
            </a:r>
          </a:p>
        </p:txBody>
      </p:sp>
      <p:sp>
        <p:nvSpPr>
          <p:cNvPr id="8" name="Content Placeholder 7"/>
          <p:cNvSpPr>
            <a:spLocks noGrp="1"/>
          </p:cNvSpPr>
          <p:nvPr>
            <p:ph idx="1"/>
          </p:nvPr>
        </p:nvSpPr>
        <p:spPr>
          <a:xfrm>
            <a:off x="457200" y="1600200"/>
            <a:ext cx="4191000" cy="4525963"/>
          </a:xfrm>
        </p:spPr>
        <p:txBody>
          <a:bodyPr rtlCol="0">
            <a:normAutofit fontScale="92500" lnSpcReduction="10000"/>
          </a:bodyPr>
          <a:lstStyle/>
          <a:p>
            <a:pPr fontAlgn="auto">
              <a:spcAft>
                <a:spcPts val="0"/>
              </a:spcAft>
              <a:buFont typeface="Arial" pitchFamily="34" charset="0"/>
              <a:buChar char="•"/>
              <a:defRPr/>
            </a:pPr>
            <a:r>
              <a:rPr lang="en-US" sz="2800" dirty="0" smtClean="0"/>
              <a:t>Adopted on July 4, 1776</a:t>
            </a:r>
          </a:p>
          <a:p>
            <a:pPr fontAlgn="auto">
              <a:spcAft>
                <a:spcPts val="0"/>
              </a:spcAft>
              <a:buFont typeface="Arial" pitchFamily="34" charset="0"/>
              <a:buChar char="•"/>
              <a:defRPr/>
            </a:pPr>
            <a:r>
              <a:rPr lang="en-US" sz="2800" dirty="0" smtClean="0"/>
              <a:t>Influenced by </a:t>
            </a:r>
            <a:r>
              <a:rPr lang="en-US" sz="2800" i="1" dirty="0" smtClean="0"/>
              <a:t>English Declaration of Rights </a:t>
            </a:r>
            <a:r>
              <a:rPr lang="en-US" sz="2800" dirty="0" smtClean="0"/>
              <a:t>&amp; the work of John Locke</a:t>
            </a:r>
          </a:p>
          <a:p>
            <a:pPr fontAlgn="auto">
              <a:spcAft>
                <a:spcPts val="0"/>
              </a:spcAft>
              <a:buFont typeface="Arial" pitchFamily="34" charset="0"/>
              <a:buChar char="•"/>
              <a:defRPr/>
            </a:pPr>
            <a:r>
              <a:rPr lang="en-US" sz="2800" dirty="0" smtClean="0"/>
              <a:t>Outlined reasons for American Independence</a:t>
            </a:r>
          </a:p>
          <a:p>
            <a:pPr fontAlgn="auto">
              <a:spcAft>
                <a:spcPts val="0"/>
              </a:spcAft>
              <a:buFont typeface="Arial" pitchFamily="34" charset="0"/>
              <a:buChar char="•"/>
              <a:defRPr/>
            </a:pPr>
            <a:endParaRPr lang="en-US" sz="2000" dirty="0" smtClean="0"/>
          </a:p>
          <a:p>
            <a:pPr marL="0" indent="0" fontAlgn="auto">
              <a:spcAft>
                <a:spcPts val="0"/>
              </a:spcAft>
              <a:buFont typeface="Arial" pitchFamily="34" charset="0"/>
              <a:buNone/>
              <a:defRPr/>
            </a:pPr>
            <a:r>
              <a:rPr lang="en-US" sz="2000" dirty="0" smtClean="0"/>
              <a:t>“We hold these truths to be self-evident, that all men are created equal, that they are endowed by their Creator with certain unalienable Rights, that among these are Life, Liberty and the pursuit of Happiness.”</a:t>
            </a:r>
          </a:p>
          <a:p>
            <a:pPr fontAlgn="auto">
              <a:spcAft>
                <a:spcPts val="0"/>
              </a:spcAft>
              <a:buFont typeface="Arial" pitchFamily="34" charset="0"/>
              <a:buChar char="•"/>
              <a:defRPr/>
            </a:pPr>
            <a:endParaRPr lang="en-US" sz="2800" dirty="0"/>
          </a:p>
        </p:txBody>
      </p:sp>
      <p:pic>
        <p:nvPicPr>
          <p:cNvPr id="23555" name="Picture 4"/>
          <p:cNvPicPr>
            <a:picLocks noChangeAspect="1" noChangeArrowheads="1"/>
          </p:cNvPicPr>
          <p:nvPr/>
        </p:nvPicPr>
        <p:blipFill>
          <a:blip r:embed="rId2"/>
          <a:srcRect/>
          <a:stretch>
            <a:fillRect/>
          </a:stretch>
        </p:blipFill>
        <p:spPr bwMode="auto">
          <a:xfrm>
            <a:off x="4876800" y="1447800"/>
            <a:ext cx="3919538"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b="1" u="sng" smtClean="0"/>
              <a:t>US Constitution</a:t>
            </a:r>
          </a:p>
        </p:txBody>
      </p:sp>
      <p:sp>
        <p:nvSpPr>
          <p:cNvPr id="3" name="Content Placeholder 2"/>
          <p:cNvSpPr>
            <a:spLocks noGrp="1"/>
          </p:cNvSpPr>
          <p:nvPr>
            <p:ph idx="1"/>
          </p:nvPr>
        </p:nvSpPr>
        <p:spPr>
          <a:xfrm>
            <a:off x="457200" y="1600200"/>
            <a:ext cx="4648200" cy="4525963"/>
          </a:xfrm>
        </p:spPr>
        <p:txBody>
          <a:bodyPr rtlCol="0">
            <a:normAutofit fontScale="92500" lnSpcReduction="20000"/>
          </a:bodyPr>
          <a:lstStyle/>
          <a:p>
            <a:pPr fontAlgn="auto">
              <a:spcAft>
                <a:spcPts val="0"/>
              </a:spcAft>
              <a:buFont typeface="Arial" pitchFamily="34" charset="0"/>
              <a:buChar char="•"/>
              <a:defRPr/>
            </a:pPr>
            <a:r>
              <a:rPr lang="en-US" sz="2800" dirty="0" smtClean="0"/>
              <a:t>Supreme law of the USA</a:t>
            </a:r>
          </a:p>
          <a:p>
            <a:pPr fontAlgn="auto">
              <a:spcAft>
                <a:spcPts val="0"/>
              </a:spcAft>
              <a:buFont typeface="Arial" pitchFamily="34" charset="0"/>
              <a:buChar char="•"/>
              <a:defRPr/>
            </a:pPr>
            <a:r>
              <a:rPr lang="en-US" sz="2800" dirty="0" smtClean="0"/>
              <a:t>Framework for the organization of the government</a:t>
            </a:r>
          </a:p>
          <a:p>
            <a:pPr fontAlgn="auto">
              <a:spcAft>
                <a:spcPts val="0"/>
              </a:spcAft>
              <a:buFont typeface="Arial" pitchFamily="34" charset="0"/>
              <a:buChar char="•"/>
              <a:defRPr/>
            </a:pPr>
            <a:r>
              <a:rPr lang="en-US" sz="2800" dirty="0" smtClean="0"/>
              <a:t>Adopted Sep 17, 1787, by the Constitutional Convention in Philadelphia, Pennsylvania</a:t>
            </a:r>
          </a:p>
          <a:p>
            <a:pPr fontAlgn="auto">
              <a:spcAft>
                <a:spcPts val="0"/>
              </a:spcAft>
              <a:buFont typeface="Arial" pitchFamily="34" charset="0"/>
              <a:buChar char="•"/>
              <a:defRPr/>
            </a:pPr>
            <a:r>
              <a:rPr lang="en-US" sz="2800" b="1" dirty="0" smtClean="0"/>
              <a:t>Influences:</a:t>
            </a:r>
          </a:p>
          <a:p>
            <a:pPr lvl="1" fontAlgn="auto">
              <a:spcAft>
                <a:spcPts val="0"/>
              </a:spcAft>
              <a:buFont typeface="Arial" pitchFamily="34" charset="0"/>
              <a:buChar char="–"/>
              <a:defRPr/>
            </a:pPr>
            <a:r>
              <a:rPr lang="en-US" sz="2400" dirty="0" smtClean="0"/>
              <a:t>John Locke</a:t>
            </a:r>
          </a:p>
          <a:p>
            <a:pPr lvl="1" fontAlgn="auto">
              <a:spcAft>
                <a:spcPts val="0"/>
              </a:spcAft>
              <a:buFont typeface="Arial" pitchFamily="34" charset="0"/>
              <a:buChar char="–"/>
              <a:defRPr/>
            </a:pPr>
            <a:r>
              <a:rPr lang="en-US" sz="2400" dirty="0" smtClean="0"/>
              <a:t>Montesquieu</a:t>
            </a:r>
          </a:p>
          <a:p>
            <a:pPr lvl="1" fontAlgn="auto">
              <a:spcAft>
                <a:spcPts val="0"/>
              </a:spcAft>
              <a:buFont typeface="Arial" pitchFamily="34" charset="0"/>
              <a:buChar char="–"/>
              <a:defRPr/>
            </a:pPr>
            <a:r>
              <a:rPr lang="en-US" sz="2400" dirty="0" smtClean="0"/>
              <a:t>Magna </a:t>
            </a:r>
            <a:r>
              <a:rPr lang="en-US" sz="2400" dirty="0" err="1" smtClean="0"/>
              <a:t>Carta</a:t>
            </a:r>
            <a:endParaRPr lang="en-US" sz="2400" dirty="0" smtClean="0"/>
          </a:p>
          <a:p>
            <a:pPr lvl="1" fontAlgn="auto">
              <a:spcAft>
                <a:spcPts val="0"/>
              </a:spcAft>
              <a:buFont typeface="Arial" pitchFamily="34" charset="0"/>
              <a:buChar char="–"/>
              <a:defRPr/>
            </a:pPr>
            <a:r>
              <a:rPr lang="en-US" sz="2400" dirty="0" smtClean="0"/>
              <a:t>English Bill of Rights </a:t>
            </a:r>
            <a:endParaRPr lang="en-US" sz="2400" dirty="0"/>
          </a:p>
        </p:txBody>
      </p:sp>
      <p:pic>
        <p:nvPicPr>
          <p:cNvPr id="24579" name="Picture 2"/>
          <p:cNvPicPr>
            <a:picLocks noChangeAspect="1" noChangeArrowheads="1"/>
          </p:cNvPicPr>
          <p:nvPr/>
        </p:nvPicPr>
        <p:blipFill>
          <a:blip r:embed="rId2"/>
          <a:srcRect/>
          <a:stretch>
            <a:fillRect/>
          </a:stretch>
        </p:blipFill>
        <p:spPr bwMode="auto">
          <a:xfrm>
            <a:off x="5257800" y="1600200"/>
            <a:ext cx="3524250" cy="232410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5257800" y="4038600"/>
            <a:ext cx="35591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b="1" u="sng" smtClean="0"/>
              <a:t>Purpose of Government:</a:t>
            </a:r>
          </a:p>
        </p:txBody>
      </p:sp>
      <p:sp>
        <p:nvSpPr>
          <p:cNvPr id="3" name="Content Placeholder 2"/>
          <p:cNvSpPr>
            <a:spLocks noGrp="1"/>
          </p:cNvSpPr>
          <p:nvPr>
            <p:ph idx="1"/>
          </p:nvPr>
        </p:nvSpPr>
        <p:spPr>
          <a:xfrm>
            <a:off x="457200" y="1600200"/>
            <a:ext cx="8229600" cy="5105400"/>
          </a:xfrm>
        </p:spPr>
        <p:txBody>
          <a:bodyPr rtlCol="0">
            <a:normAutofit fontScale="40000" lnSpcReduction="20000"/>
          </a:bodyPr>
          <a:lstStyle/>
          <a:p>
            <a:pPr marL="0" indent="0" fontAlgn="auto">
              <a:spcAft>
                <a:spcPts val="0"/>
              </a:spcAft>
              <a:buFont typeface="Arial" pitchFamily="34" charset="0"/>
              <a:buNone/>
              <a:defRPr/>
            </a:pPr>
            <a:r>
              <a:rPr lang="en-US" dirty="0" smtClean="0"/>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marL="0" indent="0" fontAlgn="auto">
              <a:spcAft>
                <a:spcPts val="0"/>
              </a:spcAft>
              <a:buFont typeface="Arial" pitchFamily="34" charset="0"/>
              <a:buNone/>
              <a:defRPr/>
            </a:pPr>
            <a:endParaRPr lang="en-US" dirty="0" smtClean="0"/>
          </a:p>
          <a:p>
            <a:pPr marL="1314450" lvl="2" indent="-514350" fontAlgn="auto">
              <a:spcAft>
                <a:spcPts val="0"/>
              </a:spcAft>
              <a:buFont typeface="+mj-lt"/>
              <a:buAutoNum type="arabicPeriod"/>
              <a:defRPr/>
            </a:pPr>
            <a:r>
              <a:rPr lang="en-US" sz="5000" b="1" dirty="0" smtClean="0"/>
              <a:t>Form a more perfect union: </a:t>
            </a:r>
            <a:r>
              <a:rPr lang="en-US" sz="5000" dirty="0" smtClean="0"/>
              <a:t>unite the colonies and improve the government</a:t>
            </a:r>
            <a:endParaRPr lang="en-US" sz="5000" b="1" dirty="0" smtClean="0"/>
          </a:p>
          <a:p>
            <a:pPr marL="1314450" lvl="2" indent="-514350" fontAlgn="auto">
              <a:spcAft>
                <a:spcPts val="0"/>
              </a:spcAft>
              <a:buFont typeface="+mj-lt"/>
              <a:buAutoNum type="arabicPeriod"/>
              <a:defRPr/>
            </a:pPr>
            <a:endParaRPr lang="en-US" sz="5000" b="1" dirty="0" smtClean="0"/>
          </a:p>
          <a:p>
            <a:pPr marL="1314450" lvl="2" indent="-514350" fontAlgn="auto">
              <a:spcAft>
                <a:spcPts val="0"/>
              </a:spcAft>
              <a:buFont typeface="+mj-lt"/>
              <a:buAutoNum type="arabicPeriod"/>
              <a:defRPr/>
            </a:pPr>
            <a:r>
              <a:rPr lang="en-US" sz="5000" b="1" dirty="0" smtClean="0"/>
              <a:t>Establish justice: </a:t>
            </a:r>
            <a:r>
              <a:rPr lang="en-US" sz="5000" dirty="0" smtClean="0"/>
              <a:t>equal application of the law </a:t>
            </a:r>
          </a:p>
          <a:p>
            <a:pPr marL="1314450" lvl="2" indent="-514350" fontAlgn="auto">
              <a:spcAft>
                <a:spcPts val="0"/>
              </a:spcAft>
              <a:buFont typeface="+mj-lt"/>
              <a:buAutoNum type="arabicPeriod"/>
              <a:defRPr/>
            </a:pPr>
            <a:endParaRPr lang="en-US" sz="5000" b="1" dirty="0" smtClean="0"/>
          </a:p>
          <a:p>
            <a:pPr marL="1314450" lvl="2" indent="-514350" fontAlgn="auto">
              <a:spcAft>
                <a:spcPts val="0"/>
              </a:spcAft>
              <a:buFont typeface="+mj-lt"/>
              <a:buAutoNum type="arabicPeriod"/>
              <a:defRPr/>
            </a:pPr>
            <a:r>
              <a:rPr lang="en-US" sz="5000" b="1" dirty="0" smtClean="0"/>
              <a:t>Insure domestic tranquility: </a:t>
            </a:r>
            <a:r>
              <a:rPr lang="en-US" sz="5000" dirty="0" smtClean="0"/>
              <a:t>peace at home</a:t>
            </a:r>
          </a:p>
          <a:p>
            <a:pPr marL="1314450" lvl="2" indent="-514350" fontAlgn="auto">
              <a:spcAft>
                <a:spcPts val="0"/>
              </a:spcAft>
              <a:buFont typeface="+mj-lt"/>
              <a:buAutoNum type="arabicPeriod"/>
              <a:defRPr/>
            </a:pPr>
            <a:endParaRPr lang="en-US" sz="5000" b="1" dirty="0" smtClean="0"/>
          </a:p>
          <a:p>
            <a:pPr marL="1314450" lvl="2" indent="-514350" fontAlgn="auto">
              <a:spcAft>
                <a:spcPts val="0"/>
              </a:spcAft>
              <a:buFont typeface="+mj-lt"/>
              <a:buAutoNum type="arabicPeriod"/>
              <a:defRPr/>
            </a:pPr>
            <a:r>
              <a:rPr lang="en-US" sz="5000" b="1" dirty="0" smtClean="0"/>
              <a:t>Provide for the common defense: </a:t>
            </a:r>
            <a:r>
              <a:rPr lang="en-US" sz="5000" dirty="0" smtClean="0"/>
              <a:t>national defense</a:t>
            </a:r>
          </a:p>
          <a:p>
            <a:pPr marL="1314450" lvl="2" indent="-514350" fontAlgn="auto">
              <a:spcAft>
                <a:spcPts val="0"/>
              </a:spcAft>
              <a:buFont typeface="+mj-lt"/>
              <a:buAutoNum type="arabicPeriod"/>
              <a:defRPr/>
            </a:pPr>
            <a:endParaRPr lang="en-US" sz="5000" b="1" dirty="0" smtClean="0"/>
          </a:p>
          <a:p>
            <a:pPr marL="1314450" lvl="2" indent="-514350" fontAlgn="auto">
              <a:spcAft>
                <a:spcPts val="0"/>
              </a:spcAft>
              <a:buFont typeface="+mj-lt"/>
              <a:buAutoNum type="arabicPeriod"/>
              <a:defRPr/>
            </a:pPr>
            <a:r>
              <a:rPr lang="en-US" sz="5000" b="1" dirty="0" smtClean="0"/>
              <a:t>Promote the general welfare:</a:t>
            </a:r>
            <a:r>
              <a:rPr lang="en-US" sz="5000" dirty="0" smtClean="0"/>
              <a:t> government serves the needs of the people</a:t>
            </a:r>
          </a:p>
          <a:p>
            <a:pPr marL="1314450" lvl="2" indent="-514350" fontAlgn="auto">
              <a:spcAft>
                <a:spcPts val="0"/>
              </a:spcAft>
              <a:buFont typeface="+mj-lt"/>
              <a:buAutoNum type="arabicPeriod"/>
              <a:defRPr/>
            </a:pPr>
            <a:endParaRPr lang="en-US" sz="5000" b="1" dirty="0" smtClean="0"/>
          </a:p>
          <a:p>
            <a:pPr marL="1314450" lvl="2" indent="-514350" fontAlgn="auto">
              <a:spcAft>
                <a:spcPts val="0"/>
              </a:spcAft>
              <a:buFont typeface="+mj-lt"/>
              <a:buAutoNum type="arabicPeriod"/>
              <a:defRPr/>
            </a:pPr>
            <a:r>
              <a:rPr lang="en-US" sz="5000" b="1" dirty="0" smtClean="0"/>
              <a:t>Secure the blessings of liberty: </a:t>
            </a:r>
            <a:r>
              <a:rPr lang="en-US" sz="5000" dirty="0" smtClean="0"/>
              <a:t>freedom; “Eternal vigilance is the price of liberty.”</a:t>
            </a:r>
            <a:endParaRPr lang="en-US" sz="5000" dirty="0"/>
          </a:p>
        </p:txBody>
      </p:sp>
      <p:pic>
        <p:nvPicPr>
          <p:cNvPr id="25603" name="Picture 2"/>
          <p:cNvPicPr>
            <a:picLocks noChangeAspect="1" noChangeArrowheads="1"/>
          </p:cNvPicPr>
          <p:nvPr/>
        </p:nvPicPr>
        <p:blipFill>
          <a:blip r:embed="rId2"/>
          <a:srcRect/>
          <a:stretch>
            <a:fillRect/>
          </a:stretch>
        </p:blipFill>
        <p:spPr bwMode="auto">
          <a:xfrm>
            <a:off x="533400" y="2362200"/>
            <a:ext cx="663575" cy="442913"/>
          </a:xfrm>
          <a:prstGeom prst="rect">
            <a:avLst/>
          </a:prstGeom>
          <a:noFill/>
          <a:ln w="9525">
            <a:noFill/>
            <a:miter lim="800000"/>
            <a:headEnd/>
            <a:tailEnd/>
          </a:ln>
        </p:spPr>
      </p:pic>
      <p:pic>
        <p:nvPicPr>
          <p:cNvPr id="25604" name="Picture 4"/>
          <p:cNvPicPr>
            <a:picLocks noChangeAspect="1" noChangeArrowheads="1"/>
          </p:cNvPicPr>
          <p:nvPr/>
        </p:nvPicPr>
        <p:blipFill>
          <a:blip r:embed="rId3"/>
          <a:srcRect/>
          <a:stretch>
            <a:fillRect/>
          </a:stretch>
        </p:blipFill>
        <p:spPr bwMode="auto">
          <a:xfrm>
            <a:off x="533400" y="3048000"/>
            <a:ext cx="696913" cy="638175"/>
          </a:xfrm>
          <a:prstGeom prst="rect">
            <a:avLst/>
          </a:prstGeom>
          <a:noFill/>
          <a:ln w="9525">
            <a:noFill/>
            <a:miter lim="800000"/>
            <a:headEnd/>
            <a:tailEnd/>
          </a:ln>
        </p:spPr>
      </p:pic>
      <p:pic>
        <p:nvPicPr>
          <p:cNvPr id="25605" name="Picture 5"/>
          <p:cNvPicPr>
            <a:picLocks noChangeAspect="1" noChangeArrowheads="1"/>
          </p:cNvPicPr>
          <p:nvPr/>
        </p:nvPicPr>
        <p:blipFill>
          <a:blip r:embed="rId4"/>
          <a:srcRect/>
          <a:stretch>
            <a:fillRect/>
          </a:stretch>
        </p:blipFill>
        <p:spPr bwMode="auto">
          <a:xfrm>
            <a:off x="533400" y="3733800"/>
            <a:ext cx="609600" cy="609600"/>
          </a:xfrm>
          <a:prstGeom prst="rect">
            <a:avLst/>
          </a:prstGeom>
          <a:noFill/>
          <a:ln w="9525">
            <a:noFill/>
            <a:miter lim="800000"/>
            <a:headEnd/>
            <a:tailEnd/>
          </a:ln>
        </p:spPr>
      </p:pic>
      <p:pic>
        <p:nvPicPr>
          <p:cNvPr id="25606" name="Picture 6"/>
          <p:cNvPicPr>
            <a:picLocks noChangeAspect="1" noChangeArrowheads="1"/>
          </p:cNvPicPr>
          <p:nvPr/>
        </p:nvPicPr>
        <p:blipFill>
          <a:blip r:embed="rId5"/>
          <a:srcRect/>
          <a:stretch>
            <a:fillRect/>
          </a:stretch>
        </p:blipFill>
        <p:spPr bwMode="auto">
          <a:xfrm>
            <a:off x="304800" y="4419600"/>
            <a:ext cx="914400" cy="388938"/>
          </a:xfrm>
          <a:prstGeom prst="rect">
            <a:avLst/>
          </a:prstGeom>
          <a:noFill/>
          <a:ln w="9525">
            <a:noFill/>
            <a:miter lim="800000"/>
            <a:headEnd/>
            <a:tailEnd/>
          </a:ln>
        </p:spPr>
      </p:pic>
      <p:pic>
        <p:nvPicPr>
          <p:cNvPr id="25607" name="Picture 7"/>
          <p:cNvPicPr>
            <a:picLocks noChangeAspect="1" noChangeArrowheads="1"/>
          </p:cNvPicPr>
          <p:nvPr/>
        </p:nvPicPr>
        <p:blipFill>
          <a:blip r:embed="rId6"/>
          <a:srcRect/>
          <a:stretch>
            <a:fillRect/>
          </a:stretch>
        </p:blipFill>
        <p:spPr bwMode="auto">
          <a:xfrm>
            <a:off x="533400" y="5715000"/>
            <a:ext cx="590550" cy="733425"/>
          </a:xfrm>
          <a:prstGeom prst="rect">
            <a:avLst/>
          </a:prstGeom>
          <a:noFill/>
          <a:ln w="9525">
            <a:noFill/>
            <a:miter lim="800000"/>
            <a:headEnd/>
            <a:tailEnd/>
          </a:ln>
        </p:spPr>
      </p:pic>
      <p:pic>
        <p:nvPicPr>
          <p:cNvPr id="25608" name="Picture 8"/>
          <p:cNvPicPr>
            <a:picLocks noChangeAspect="1" noChangeArrowheads="1"/>
          </p:cNvPicPr>
          <p:nvPr/>
        </p:nvPicPr>
        <p:blipFill>
          <a:blip r:embed="rId7"/>
          <a:srcRect/>
          <a:stretch>
            <a:fillRect/>
          </a:stretch>
        </p:blipFill>
        <p:spPr bwMode="auto">
          <a:xfrm>
            <a:off x="457200" y="4953000"/>
            <a:ext cx="828675" cy="587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u="sng" smtClean="0"/>
              <a:t>Origins of Government</a:t>
            </a:r>
          </a:p>
        </p:txBody>
      </p:sp>
      <p:sp>
        <p:nvSpPr>
          <p:cNvPr id="14338" name="Content Placeholder 4"/>
          <p:cNvSpPr>
            <a:spLocks noGrp="1"/>
          </p:cNvSpPr>
          <p:nvPr>
            <p:ph idx="1"/>
          </p:nvPr>
        </p:nvSpPr>
        <p:spPr>
          <a:xfrm>
            <a:off x="1676400" y="1600200"/>
            <a:ext cx="7010400" cy="4525963"/>
          </a:xfrm>
        </p:spPr>
        <p:txBody>
          <a:bodyPr/>
          <a:lstStyle/>
          <a:p>
            <a:r>
              <a:rPr lang="en-US" b="1" smtClean="0"/>
              <a:t>Force Theory: </a:t>
            </a:r>
            <a:r>
              <a:rPr lang="en-US" smtClean="0"/>
              <a:t>superior strength</a:t>
            </a:r>
          </a:p>
          <a:p>
            <a:endParaRPr lang="en-US" b="1" smtClean="0"/>
          </a:p>
          <a:p>
            <a:r>
              <a:rPr lang="en-US" b="1" smtClean="0"/>
              <a:t>Evolutionary Theory: </a:t>
            </a:r>
            <a:r>
              <a:rPr lang="en-US" smtClean="0"/>
              <a:t>family structure</a:t>
            </a:r>
          </a:p>
          <a:p>
            <a:endParaRPr lang="en-US" b="1" smtClean="0"/>
          </a:p>
          <a:p>
            <a:r>
              <a:rPr lang="en-US" b="1" smtClean="0"/>
              <a:t>Divine Right Theory: </a:t>
            </a:r>
            <a:r>
              <a:rPr lang="en-US" smtClean="0"/>
              <a:t>royal birth</a:t>
            </a:r>
          </a:p>
          <a:p>
            <a:endParaRPr lang="en-US" b="1" smtClean="0"/>
          </a:p>
          <a:p>
            <a:r>
              <a:rPr lang="en-US" b="1" smtClean="0"/>
              <a:t>Social Contract Theory: </a:t>
            </a:r>
            <a:r>
              <a:rPr lang="en-US" smtClean="0"/>
              <a:t>voluntary</a:t>
            </a:r>
          </a:p>
        </p:txBody>
      </p:sp>
      <p:pic>
        <p:nvPicPr>
          <p:cNvPr id="14339" name="Picture 2"/>
          <p:cNvPicPr>
            <a:picLocks noChangeAspect="1" noChangeArrowheads="1"/>
          </p:cNvPicPr>
          <p:nvPr/>
        </p:nvPicPr>
        <p:blipFill>
          <a:blip r:embed="rId2"/>
          <a:srcRect/>
          <a:stretch>
            <a:fillRect/>
          </a:stretch>
        </p:blipFill>
        <p:spPr bwMode="auto">
          <a:xfrm>
            <a:off x="381000" y="1524000"/>
            <a:ext cx="1047750" cy="1047750"/>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304800" y="2667000"/>
            <a:ext cx="1311275" cy="928688"/>
          </a:xfrm>
          <a:prstGeom prst="rect">
            <a:avLst/>
          </a:prstGeom>
          <a:noFill/>
          <a:ln w="9525">
            <a:noFill/>
            <a:miter lim="800000"/>
            <a:headEnd/>
            <a:tailEnd/>
          </a:ln>
        </p:spPr>
      </p:pic>
      <p:pic>
        <p:nvPicPr>
          <p:cNvPr id="14341" name="Picture 4"/>
          <p:cNvPicPr>
            <a:picLocks noChangeAspect="1" noChangeArrowheads="1"/>
          </p:cNvPicPr>
          <p:nvPr/>
        </p:nvPicPr>
        <p:blipFill>
          <a:blip r:embed="rId4"/>
          <a:srcRect/>
          <a:stretch>
            <a:fillRect/>
          </a:stretch>
        </p:blipFill>
        <p:spPr bwMode="auto">
          <a:xfrm>
            <a:off x="457200" y="3886200"/>
            <a:ext cx="895350" cy="895350"/>
          </a:xfrm>
          <a:prstGeom prst="rect">
            <a:avLst/>
          </a:prstGeom>
          <a:noFill/>
          <a:ln w="9525">
            <a:noFill/>
            <a:miter lim="800000"/>
            <a:headEnd/>
            <a:tailEnd/>
          </a:ln>
        </p:spPr>
      </p:pic>
      <p:pic>
        <p:nvPicPr>
          <p:cNvPr id="14342" name="Picture 5"/>
          <p:cNvPicPr>
            <a:picLocks noChangeAspect="1" noChangeArrowheads="1"/>
          </p:cNvPicPr>
          <p:nvPr/>
        </p:nvPicPr>
        <p:blipFill>
          <a:blip r:embed="rId5"/>
          <a:srcRect/>
          <a:stretch>
            <a:fillRect/>
          </a:stretch>
        </p:blipFill>
        <p:spPr bwMode="auto">
          <a:xfrm>
            <a:off x="381000" y="5181600"/>
            <a:ext cx="1120775" cy="685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u="sng" smtClean="0"/>
              <a:t>Thomas Hobbes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Wrote </a:t>
            </a:r>
            <a:r>
              <a:rPr lang="en-US" i="1" dirty="0" smtClean="0"/>
              <a:t>Leviathan</a:t>
            </a:r>
          </a:p>
          <a:p>
            <a:pPr fontAlgn="auto">
              <a:spcAft>
                <a:spcPts val="0"/>
              </a:spcAft>
              <a:buFont typeface="Arial" pitchFamily="34" charset="0"/>
              <a:buChar char="•"/>
              <a:defRPr/>
            </a:pPr>
            <a:r>
              <a:rPr lang="en-US" dirty="0" smtClean="0"/>
              <a:t>Argued that people were naturally cruel, greedy, and selfish.</a:t>
            </a:r>
          </a:p>
          <a:p>
            <a:pPr fontAlgn="auto">
              <a:spcAft>
                <a:spcPts val="0"/>
              </a:spcAft>
              <a:buFont typeface="Arial" pitchFamily="34" charset="0"/>
              <a:buChar char="•"/>
              <a:defRPr/>
            </a:pPr>
            <a:r>
              <a:rPr lang="en-US" dirty="0" smtClean="0"/>
              <a:t>Needed to be controlled or they would fight, rob, and oppress each other.</a:t>
            </a:r>
          </a:p>
          <a:p>
            <a:pPr fontAlgn="auto">
              <a:spcAft>
                <a:spcPts val="0"/>
              </a:spcAft>
              <a:buFont typeface="Arial" pitchFamily="34" charset="0"/>
              <a:buChar char="•"/>
              <a:defRPr/>
            </a:pPr>
            <a:r>
              <a:rPr lang="en-US" dirty="0" smtClean="0"/>
              <a:t>Believed that life in the </a:t>
            </a:r>
            <a:r>
              <a:rPr lang="en-US" b="1" dirty="0" smtClean="0"/>
              <a:t>“state of nature” </a:t>
            </a:r>
            <a:r>
              <a:rPr lang="en-US" dirty="0" smtClean="0"/>
              <a:t>without laws or control would be </a:t>
            </a:r>
            <a:r>
              <a:rPr lang="en-US" b="1" dirty="0" smtClean="0"/>
              <a:t>“solitary, poor, nasty, brutish, and short.”</a:t>
            </a:r>
          </a:p>
          <a:p>
            <a:pPr fontAlgn="auto">
              <a:spcAft>
                <a:spcPts val="0"/>
              </a:spcAft>
              <a:buFont typeface="Arial" pitchFamily="34" charset="0"/>
              <a:buChar char="•"/>
              <a:defRPr/>
            </a:pPr>
            <a:r>
              <a:rPr lang="en-US" b="1" dirty="0" smtClean="0"/>
              <a:t>Social contract: </a:t>
            </a:r>
            <a:r>
              <a:rPr lang="en-US" dirty="0" smtClean="0"/>
              <a:t>give up freedom for an organized society. </a:t>
            </a:r>
            <a:endParaRPr lang="en-US" dirty="0"/>
          </a:p>
        </p:txBody>
      </p:sp>
      <p:pic>
        <p:nvPicPr>
          <p:cNvPr id="15363" name="Picture 2"/>
          <p:cNvPicPr>
            <a:picLocks noChangeAspect="1" noChangeArrowheads="1"/>
          </p:cNvPicPr>
          <p:nvPr/>
        </p:nvPicPr>
        <p:blipFill>
          <a:blip r:embed="rId2"/>
          <a:srcRect/>
          <a:stretch>
            <a:fillRect/>
          </a:stretch>
        </p:blipFill>
        <p:spPr bwMode="auto">
          <a:xfrm>
            <a:off x="6934200" y="76200"/>
            <a:ext cx="17430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b="1" u="sng" smtClean="0"/>
              <a:t>John Locke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Wrote </a:t>
            </a:r>
            <a:r>
              <a:rPr lang="en-US" i="1" dirty="0" smtClean="0"/>
              <a:t>Two Treatises of Government</a:t>
            </a:r>
          </a:p>
          <a:p>
            <a:pPr fontAlgn="auto">
              <a:spcAft>
                <a:spcPts val="0"/>
              </a:spcAft>
              <a:buFont typeface="Arial" pitchFamily="34" charset="0"/>
              <a:buChar char="•"/>
              <a:defRPr/>
            </a:pPr>
            <a:r>
              <a:rPr lang="en-US" dirty="0" smtClean="0"/>
              <a:t>Argued people formed governments to protect their </a:t>
            </a:r>
            <a:r>
              <a:rPr lang="en-US" b="1" dirty="0" smtClean="0"/>
              <a:t>natural rights</a:t>
            </a:r>
            <a:r>
              <a:rPr lang="en-US" dirty="0" smtClean="0"/>
              <a:t>. </a:t>
            </a:r>
          </a:p>
          <a:p>
            <a:pPr fontAlgn="auto">
              <a:spcAft>
                <a:spcPts val="0"/>
              </a:spcAft>
              <a:buFont typeface="Arial" pitchFamily="34" charset="0"/>
              <a:buChar char="•"/>
              <a:defRPr/>
            </a:pPr>
            <a:r>
              <a:rPr lang="en-US" b="1" dirty="0" smtClean="0"/>
              <a:t>Natural rights: </a:t>
            </a:r>
            <a:r>
              <a:rPr lang="en-US" dirty="0" smtClean="0"/>
              <a:t>Life, liberty, and property</a:t>
            </a:r>
          </a:p>
          <a:p>
            <a:pPr fontAlgn="auto">
              <a:spcAft>
                <a:spcPts val="0"/>
              </a:spcAft>
              <a:buFont typeface="Arial" pitchFamily="34" charset="0"/>
              <a:buChar char="•"/>
              <a:defRPr/>
            </a:pPr>
            <a:r>
              <a:rPr lang="en-US" dirty="0" smtClean="0"/>
              <a:t>Best government = limited power and accepted by all citizens</a:t>
            </a:r>
          </a:p>
          <a:p>
            <a:pPr fontAlgn="auto">
              <a:spcAft>
                <a:spcPts val="0"/>
              </a:spcAft>
              <a:buFont typeface="Arial" pitchFamily="34" charset="0"/>
              <a:buChar char="•"/>
              <a:defRPr/>
            </a:pPr>
            <a:r>
              <a:rPr lang="en-US" dirty="0" smtClean="0"/>
              <a:t>If government fails its obligations or violates its people’s natural rights, the people have the </a:t>
            </a:r>
            <a:r>
              <a:rPr lang="en-US" b="1" dirty="0" smtClean="0"/>
              <a:t>right to overthrow </a:t>
            </a:r>
            <a:r>
              <a:rPr lang="en-US" dirty="0" smtClean="0"/>
              <a:t>that government.</a:t>
            </a:r>
            <a:endParaRPr lang="en-US" dirty="0"/>
          </a:p>
        </p:txBody>
      </p:sp>
      <p:pic>
        <p:nvPicPr>
          <p:cNvPr id="16387" name="Picture 2"/>
          <p:cNvPicPr>
            <a:picLocks noChangeAspect="1" noChangeArrowheads="1"/>
          </p:cNvPicPr>
          <p:nvPr/>
        </p:nvPicPr>
        <p:blipFill>
          <a:blip r:embed="rId2"/>
          <a:srcRect/>
          <a:stretch>
            <a:fillRect/>
          </a:stretch>
        </p:blipFill>
        <p:spPr bwMode="auto">
          <a:xfrm>
            <a:off x="6858000" y="76200"/>
            <a:ext cx="1535113" cy="200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l"/>
            <a:r>
              <a:rPr lang="en-US" b="1" u="sng" smtClean="0"/>
              <a:t>Baron de Montesquieu</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Wrote </a:t>
            </a:r>
            <a:r>
              <a:rPr lang="en-US" i="1" dirty="0" smtClean="0"/>
              <a:t>Spirit of the Laws</a:t>
            </a:r>
          </a:p>
          <a:p>
            <a:pPr fontAlgn="auto">
              <a:spcAft>
                <a:spcPts val="0"/>
              </a:spcAft>
              <a:buFont typeface="Arial" pitchFamily="34" charset="0"/>
              <a:buChar char="•"/>
              <a:defRPr/>
            </a:pPr>
            <a:r>
              <a:rPr lang="en-US" dirty="0" smtClean="0"/>
              <a:t>Argued best way to protect liberty was to divide powers of government into </a:t>
            </a:r>
            <a:r>
              <a:rPr lang="en-US" b="1" dirty="0" smtClean="0"/>
              <a:t>three branches</a:t>
            </a:r>
            <a:r>
              <a:rPr lang="en-US" dirty="0" smtClean="0"/>
              <a:t>: executive, legislative, and judicial.</a:t>
            </a:r>
          </a:p>
          <a:p>
            <a:pPr fontAlgn="auto">
              <a:spcAft>
                <a:spcPts val="0"/>
              </a:spcAft>
              <a:buFont typeface="Arial" pitchFamily="34" charset="0"/>
              <a:buChar char="•"/>
              <a:defRPr/>
            </a:pPr>
            <a:r>
              <a:rPr lang="en-US" dirty="0" smtClean="0"/>
              <a:t>Branches should </a:t>
            </a:r>
            <a:r>
              <a:rPr lang="en-US" b="1" dirty="0" smtClean="0"/>
              <a:t>check the power</a:t>
            </a:r>
            <a:r>
              <a:rPr lang="en-US" dirty="0" smtClean="0"/>
              <a:t> of each other.</a:t>
            </a:r>
          </a:p>
          <a:p>
            <a:pPr fontAlgn="auto">
              <a:spcAft>
                <a:spcPts val="0"/>
              </a:spcAft>
              <a:buFont typeface="Arial" pitchFamily="34" charset="0"/>
              <a:buChar char="•"/>
              <a:defRPr/>
            </a:pPr>
            <a:r>
              <a:rPr lang="en-US" b="1" dirty="0" smtClean="0"/>
              <a:t>Separation of Powers: </a:t>
            </a:r>
            <a:r>
              <a:rPr lang="en-US" dirty="0" smtClean="0"/>
              <a:t>different powers/functions for each branch</a:t>
            </a:r>
            <a:endParaRPr lang="en-US" b="1" dirty="0" smtClean="0"/>
          </a:p>
          <a:p>
            <a:pPr fontAlgn="auto">
              <a:spcAft>
                <a:spcPts val="0"/>
              </a:spcAft>
              <a:buFont typeface="Arial" pitchFamily="34" charset="0"/>
              <a:buChar char="•"/>
              <a:defRPr/>
            </a:pPr>
            <a:r>
              <a:rPr lang="en-US" b="1" dirty="0" smtClean="0"/>
              <a:t>Checks and Balances: </a:t>
            </a:r>
            <a:r>
              <a:rPr lang="en-US" dirty="0" smtClean="0"/>
              <a:t>each branch checks the power of the others giving balance to the system</a:t>
            </a:r>
            <a:endParaRPr lang="en-US" b="1" dirty="0"/>
          </a:p>
        </p:txBody>
      </p:sp>
      <p:pic>
        <p:nvPicPr>
          <p:cNvPr id="17411" name="Picture 2"/>
          <p:cNvPicPr>
            <a:picLocks noChangeAspect="1" noChangeArrowheads="1"/>
          </p:cNvPicPr>
          <p:nvPr/>
        </p:nvPicPr>
        <p:blipFill>
          <a:blip r:embed="rId2"/>
          <a:srcRect/>
          <a:stretch>
            <a:fillRect/>
          </a:stretch>
        </p:blipFill>
        <p:spPr bwMode="auto">
          <a:xfrm>
            <a:off x="6629400" y="76200"/>
            <a:ext cx="1663700"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200"/>
            <a:ext cx="8229600" cy="1143000"/>
          </a:xfrm>
        </p:spPr>
        <p:txBody>
          <a:bodyPr/>
          <a:lstStyle/>
          <a:p>
            <a:r>
              <a:rPr lang="en-US" b="1" u="sng" smtClean="0"/>
              <a:t>Checks &amp; Balances</a:t>
            </a:r>
          </a:p>
        </p:txBody>
      </p:sp>
      <p:pic>
        <p:nvPicPr>
          <p:cNvPr id="18434" name="Picture 3"/>
          <p:cNvPicPr>
            <a:picLocks noChangeAspect="1" noChangeArrowheads="1"/>
          </p:cNvPicPr>
          <p:nvPr/>
        </p:nvPicPr>
        <p:blipFill>
          <a:blip r:embed="rId2"/>
          <a:srcRect/>
          <a:stretch>
            <a:fillRect/>
          </a:stretch>
        </p:blipFill>
        <p:spPr bwMode="auto">
          <a:xfrm>
            <a:off x="990600" y="4191000"/>
            <a:ext cx="1958975" cy="1581150"/>
          </a:xfrm>
          <a:prstGeom prst="rect">
            <a:avLst/>
          </a:prstGeom>
          <a:noFill/>
          <a:ln w="9525">
            <a:noFill/>
            <a:miter lim="800000"/>
            <a:headEnd/>
            <a:tailEnd/>
          </a:ln>
        </p:spPr>
      </p:pic>
      <p:pic>
        <p:nvPicPr>
          <p:cNvPr id="18435" name="Picture 4"/>
          <p:cNvPicPr>
            <a:picLocks noChangeAspect="1" noChangeArrowheads="1"/>
          </p:cNvPicPr>
          <p:nvPr/>
        </p:nvPicPr>
        <p:blipFill>
          <a:blip r:embed="rId3"/>
          <a:srcRect/>
          <a:stretch>
            <a:fillRect/>
          </a:stretch>
        </p:blipFill>
        <p:spPr bwMode="auto">
          <a:xfrm>
            <a:off x="6477000" y="3886200"/>
            <a:ext cx="1562100" cy="1981200"/>
          </a:xfrm>
          <a:prstGeom prst="rect">
            <a:avLst/>
          </a:prstGeom>
          <a:noFill/>
          <a:ln w="9525">
            <a:noFill/>
            <a:miter lim="800000"/>
            <a:headEnd/>
            <a:tailEnd/>
          </a:ln>
        </p:spPr>
      </p:pic>
      <p:pic>
        <p:nvPicPr>
          <p:cNvPr id="18436" name="Picture 5"/>
          <p:cNvPicPr>
            <a:picLocks noChangeAspect="1" noChangeArrowheads="1"/>
          </p:cNvPicPr>
          <p:nvPr/>
        </p:nvPicPr>
        <p:blipFill>
          <a:blip r:embed="rId4"/>
          <a:srcRect/>
          <a:stretch>
            <a:fillRect/>
          </a:stretch>
        </p:blipFill>
        <p:spPr bwMode="auto">
          <a:xfrm>
            <a:off x="3352800" y="1295400"/>
            <a:ext cx="2211388" cy="1600200"/>
          </a:xfrm>
          <a:prstGeom prst="rect">
            <a:avLst/>
          </a:prstGeom>
          <a:noFill/>
          <a:ln w="9525">
            <a:noFill/>
            <a:miter lim="800000"/>
            <a:headEnd/>
            <a:tailEnd/>
          </a:ln>
        </p:spPr>
      </p:pic>
      <p:sp>
        <p:nvSpPr>
          <p:cNvPr id="5" name="Rectangle 4"/>
          <p:cNvSpPr/>
          <p:nvPr/>
        </p:nvSpPr>
        <p:spPr>
          <a:xfrm>
            <a:off x="3276600" y="2895600"/>
            <a:ext cx="2362201" cy="461665"/>
          </a:xfrm>
          <a:prstGeom prst="rect">
            <a:avLst/>
          </a:prstGeom>
          <a:noFill/>
        </p:spPr>
        <p:txBody>
          <a:bodyPr>
            <a:spAutoFit/>
          </a:bodyPr>
          <a:lstStyle/>
          <a:p>
            <a:pPr algn="ctr" fontAlgn="auto">
              <a:spcBef>
                <a:spcPts val="0"/>
              </a:spcBef>
              <a:spcAft>
                <a:spcPts val="0"/>
              </a:spcAft>
              <a:defRPr/>
            </a:pP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Executive Branch</a:t>
            </a:r>
          </a:p>
        </p:txBody>
      </p:sp>
      <p:sp>
        <p:nvSpPr>
          <p:cNvPr id="10" name="Rectangle 9"/>
          <p:cNvSpPr/>
          <p:nvPr/>
        </p:nvSpPr>
        <p:spPr>
          <a:xfrm>
            <a:off x="762000" y="5867400"/>
            <a:ext cx="236220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Judicial Branch</a:t>
            </a:r>
          </a:p>
        </p:txBody>
      </p:sp>
      <p:sp>
        <p:nvSpPr>
          <p:cNvPr id="11" name="Rectangle 10"/>
          <p:cNvSpPr/>
          <p:nvPr/>
        </p:nvSpPr>
        <p:spPr>
          <a:xfrm>
            <a:off x="6019800" y="5870605"/>
            <a:ext cx="2590801" cy="461665"/>
          </a:xfrm>
          <a:prstGeom prst="rect">
            <a:avLst/>
          </a:prstGeom>
          <a:noFill/>
        </p:spPr>
        <p:txBody>
          <a:bodyPr>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Legislative Branch</a:t>
            </a:r>
          </a:p>
        </p:txBody>
      </p:sp>
      <p:sp>
        <p:nvSpPr>
          <p:cNvPr id="6" name="Right Arrow 5"/>
          <p:cNvSpPr/>
          <p:nvPr/>
        </p:nvSpPr>
        <p:spPr>
          <a:xfrm rot="18238681">
            <a:off x="1532732" y="2891631"/>
            <a:ext cx="2133600" cy="23018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3581400" y="5983288"/>
            <a:ext cx="2133600" cy="23018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rot="7542621">
            <a:off x="640557" y="2297906"/>
            <a:ext cx="2133600"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rot="3199016">
            <a:off x="5350669" y="2866231"/>
            <a:ext cx="2133600" cy="23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rot="14064507">
            <a:off x="6034882" y="2472531"/>
            <a:ext cx="2133600" cy="2301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rot="10800000">
            <a:off x="3554413" y="4876800"/>
            <a:ext cx="2133600" cy="230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18446" name="Picture 6"/>
          <p:cNvPicPr>
            <a:picLocks noChangeAspect="1" noChangeArrowheads="1"/>
          </p:cNvPicPr>
          <p:nvPr/>
        </p:nvPicPr>
        <p:blipFill>
          <a:blip r:embed="rId5"/>
          <a:srcRect/>
          <a:stretch>
            <a:fillRect/>
          </a:stretch>
        </p:blipFill>
        <p:spPr bwMode="auto">
          <a:xfrm>
            <a:off x="7086600" y="228600"/>
            <a:ext cx="1755775" cy="1176338"/>
          </a:xfrm>
          <a:prstGeom prst="rect">
            <a:avLst/>
          </a:prstGeom>
          <a:noFill/>
          <a:ln w="9525">
            <a:noFill/>
            <a:miter lim="800000"/>
            <a:headEnd/>
            <a:tailEnd/>
          </a:ln>
        </p:spPr>
      </p:pic>
      <p:sp>
        <p:nvSpPr>
          <p:cNvPr id="18447" name="TextBox 6"/>
          <p:cNvSpPr txBox="1">
            <a:spLocks noChangeArrowheads="1"/>
          </p:cNvSpPr>
          <p:nvPr/>
        </p:nvSpPr>
        <p:spPr bwMode="auto">
          <a:xfrm rot="-3229129">
            <a:off x="228600" y="1727201"/>
            <a:ext cx="2205037" cy="646112"/>
          </a:xfrm>
          <a:prstGeom prst="rect">
            <a:avLst/>
          </a:prstGeom>
          <a:noFill/>
          <a:ln w="9525">
            <a:noFill/>
            <a:miter lim="800000"/>
            <a:headEnd/>
            <a:tailEnd/>
          </a:ln>
        </p:spPr>
        <p:txBody>
          <a:bodyPr>
            <a:spAutoFit/>
          </a:bodyPr>
          <a:lstStyle/>
          <a:p>
            <a:pPr algn="ctr"/>
            <a:r>
              <a:rPr lang="en-US">
                <a:latin typeface="Calibri" pitchFamily="34" charset="0"/>
              </a:rPr>
              <a:t>Nominate supreme court justices</a:t>
            </a:r>
          </a:p>
        </p:txBody>
      </p:sp>
      <p:sp>
        <p:nvSpPr>
          <p:cNvPr id="18448" name="TextBox 21"/>
          <p:cNvSpPr txBox="1">
            <a:spLocks noChangeArrowheads="1"/>
          </p:cNvSpPr>
          <p:nvPr/>
        </p:nvSpPr>
        <p:spPr bwMode="auto">
          <a:xfrm rot="-3301003">
            <a:off x="1053307" y="2428081"/>
            <a:ext cx="2216150" cy="646113"/>
          </a:xfrm>
          <a:prstGeom prst="rect">
            <a:avLst/>
          </a:prstGeom>
          <a:noFill/>
          <a:ln w="9525">
            <a:noFill/>
            <a:miter lim="800000"/>
            <a:headEnd/>
            <a:tailEnd/>
          </a:ln>
        </p:spPr>
        <p:txBody>
          <a:bodyPr>
            <a:spAutoFit/>
          </a:bodyPr>
          <a:lstStyle/>
          <a:p>
            <a:pPr algn="ctr"/>
            <a:r>
              <a:rPr lang="en-US">
                <a:latin typeface="Calibri" pitchFamily="34" charset="0"/>
              </a:rPr>
              <a:t>Declare presidential acts unconstitutional</a:t>
            </a:r>
          </a:p>
        </p:txBody>
      </p:sp>
      <p:sp>
        <p:nvSpPr>
          <p:cNvPr id="18449" name="TextBox 22"/>
          <p:cNvSpPr txBox="1">
            <a:spLocks noChangeArrowheads="1"/>
          </p:cNvSpPr>
          <p:nvPr/>
        </p:nvSpPr>
        <p:spPr bwMode="auto">
          <a:xfrm>
            <a:off x="3517900" y="3887788"/>
            <a:ext cx="2205038" cy="923925"/>
          </a:xfrm>
          <a:prstGeom prst="rect">
            <a:avLst/>
          </a:prstGeom>
          <a:noFill/>
          <a:ln w="9525">
            <a:noFill/>
            <a:miter lim="800000"/>
            <a:headEnd/>
            <a:tailEnd/>
          </a:ln>
        </p:spPr>
        <p:txBody>
          <a:bodyPr>
            <a:spAutoFit/>
          </a:bodyPr>
          <a:lstStyle/>
          <a:p>
            <a:pPr algn="ctr"/>
            <a:r>
              <a:rPr lang="en-US">
                <a:latin typeface="Calibri" pitchFamily="34" charset="0"/>
              </a:rPr>
              <a:t>Approve presidential appointments. Impeach judges.</a:t>
            </a:r>
          </a:p>
        </p:txBody>
      </p:sp>
      <p:sp>
        <p:nvSpPr>
          <p:cNvPr id="18450" name="TextBox 23"/>
          <p:cNvSpPr txBox="1">
            <a:spLocks noChangeArrowheads="1"/>
          </p:cNvSpPr>
          <p:nvPr/>
        </p:nvSpPr>
        <p:spPr bwMode="auto">
          <a:xfrm>
            <a:off x="3575050" y="5224463"/>
            <a:ext cx="2216150" cy="646112"/>
          </a:xfrm>
          <a:prstGeom prst="rect">
            <a:avLst/>
          </a:prstGeom>
          <a:noFill/>
          <a:ln w="9525">
            <a:noFill/>
            <a:miter lim="800000"/>
            <a:headEnd/>
            <a:tailEnd/>
          </a:ln>
        </p:spPr>
        <p:txBody>
          <a:bodyPr>
            <a:spAutoFit/>
          </a:bodyPr>
          <a:lstStyle/>
          <a:p>
            <a:pPr algn="ctr"/>
            <a:r>
              <a:rPr lang="en-US">
                <a:latin typeface="Calibri" pitchFamily="34" charset="0"/>
              </a:rPr>
              <a:t>Declare laws unconstitutional</a:t>
            </a:r>
          </a:p>
        </p:txBody>
      </p:sp>
      <p:sp>
        <p:nvSpPr>
          <p:cNvPr id="18451" name="TextBox 24"/>
          <p:cNvSpPr txBox="1">
            <a:spLocks noChangeArrowheads="1"/>
          </p:cNvSpPr>
          <p:nvPr/>
        </p:nvSpPr>
        <p:spPr bwMode="auto">
          <a:xfrm rot="3118901">
            <a:off x="5665788" y="2565400"/>
            <a:ext cx="2205038" cy="369887"/>
          </a:xfrm>
          <a:prstGeom prst="rect">
            <a:avLst/>
          </a:prstGeom>
          <a:noFill/>
          <a:ln w="9525">
            <a:noFill/>
            <a:miter lim="800000"/>
            <a:headEnd/>
            <a:tailEnd/>
          </a:ln>
        </p:spPr>
        <p:txBody>
          <a:bodyPr>
            <a:spAutoFit/>
          </a:bodyPr>
          <a:lstStyle/>
          <a:p>
            <a:pPr algn="ctr"/>
            <a:r>
              <a:rPr lang="en-US">
                <a:latin typeface="Calibri" pitchFamily="34" charset="0"/>
              </a:rPr>
              <a:t>Veto laws.</a:t>
            </a:r>
          </a:p>
        </p:txBody>
      </p:sp>
      <p:sp>
        <p:nvSpPr>
          <p:cNvPr id="18452" name="TextBox 25"/>
          <p:cNvSpPr txBox="1">
            <a:spLocks noChangeArrowheads="1"/>
          </p:cNvSpPr>
          <p:nvPr/>
        </p:nvSpPr>
        <p:spPr bwMode="auto">
          <a:xfrm rot="3118901">
            <a:off x="6489700" y="2138363"/>
            <a:ext cx="2205038" cy="646112"/>
          </a:xfrm>
          <a:prstGeom prst="rect">
            <a:avLst/>
          </a:prstGeom>
          <a:noFill/>
          <a:ln w="9525">
            <a:noFill/>
            <a:miter lim="800000"/>
            <a:headEnd/>
            <a:tailEnd/>
          </a:ln>
        </p:spPr>
        <p:txBody>
          <a:bodyPr>
            <a:spAutoFit/>
          </a:bodyPr>
          <a:lstStyle/>
          <a:p>
            <a:pPr algn="ctr"/>
            <a:r>
              <a:rPr lang="en-US">
                <a:latin typeface="Calibri" pitchFamily="34" charset="0"/>
              </a:rPr>
              <a:t>Overrule veto. Impeach president. </a:t>
            </a:r>
          </a:p>
        </p:txBody>
      </p:sp>
      <p:pic>
        <p:nvPicPr>
          <p:cNvPr id="18453" name="Picture 2"/>
          <p:cNvPicPr>
            <a:picLocks noChangeAspect="1" noChangeArrowheads="1"/>
          </p:cNvPicPr>
          <p:nvPr/>
        </p:nvPicPr>
        <p:blipFill>
          <a:blip r:embed="rId6"/>
          <a:srcRect/>
          <a:stretch>
            <a:fillRect/>
          </a:stretch>
        </p:blipFill>
        <p:spPr bwMode="auto">
          <a:xfrm>
            <a:off x="307975" y="152400"/>
            <a:ext cx="908050" cy="108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u="sng" smtClean="0"/>
              <a:t>Voltaire</a:t>
            </a:r>
          </a:p>
        </p:txBody>
      </p:sp>
      <p:sp>
        <p:nvSpPr>
          <p:cNvPr id="19458" name="Content Placeholder 2"/>
          <p:cNvSpPr>
            <a:spLocks noGrp="1"/>
          </p:cNvSpPr>
          <p:nvPr>
            <p:ph idx="1"/>
          </p:nvPr>
        </p:nvSpPr>
        <p:spPr/>
        <p:txBody>
          <a:bodyPr/>
          <a:lstStyle/>
          <a:p>
            <a:r>
              <a:rPr lang="en-US" smtClean="0"/>
              <a:t>Real name: Francois-Marie Arouet</a:t>
            </a:r>
          </a:p>
          <a:p>
            <a:r>
              <a:rPr lang="en-US" smtClean="0"/>
              <a:t>“My trade is to say what I think.”</a:t>
            </a:r>
          </a:p>
          <a:p>
            <a:r>
              <a:rPr lang="en-US" smtClean="0"/>
              <a:t>Targeted corrupt officials, aristocrats, and the Catholic church.</a:t>
            </a:r>
          </a:p>
          <a:p>
            <a:r>
              <a:rPr lang="en-US" smtClean="0"/>
              <a:t>Defended </a:t>
            </a:r>
            <a:r>
              <a:rPr lang="en-US" b="1" smtClean="0"/>
              <a:t>freedom of speech</a:t>
            </a:r>
            <a:r>
              <a:rPr lang="en-US" smtClean="0"/>
              <a:t>.</a:t>
            </a:r>
          </a:p>
          <a:p>
            <a:r>
              <a:rPr lang="en-US" smtClean="0"/>
              <a:t>Against the slave trade and religious prejudice.</a:t>
            </a:r>
          </a:p>
          <a:p>
            <a:r>
              <a:rPr lang="en-US" smtClean="0"/>
              <a:t>Imprisoned and exiled. </a:t>
            </a:r>
          </a:p>
        </p:txBody>
      </p:sp>
      <p:pic>
        <p:nvPicPr>
          <p:cNvPr id="19459" name="Picture 2"/>
          <p:cNvPicPr>
            <a:picLocks noChangeAspect="1" noChangeArrowheads="1"/>
          </p:cNvPicPr>
          <p:nvPr/>
        </p:nvPicPr>
        <p:blipFill>
          <a:blip r:embed="rId2"/>
          <a:srcRect/>
          <a:stretch>
            <a:fillRect/>
          </a:stretch>
        </p:blipFill>
        <p:spPr bwMode="auto">
          <a:xfrm>
            <a:off x="6705600" y="76200"/>
            <a:ext cx="1752600" cy="223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l"/>
            <a:r>
              <a:rPr lang="en-US" smtClean="0"/>
              <a:t> </a:t>
            </a:r>
            <a:r>
              <a:rPr lang="en-US" b="1" u="sng" smtClean="0"/>
              <a:t>Jean-Jacques Rousseau</a:t>
            </a:r>
          </a:p>
        </p:txBody>
      </p:sp>
      <p:sp>
        <p:nvSpPr>
          <p:cNvPr id="20482" name="Content Placeholder 2"/>
          <p:cNvSpPr>
            <a:spLocks noGrp="1"/>
          </p:cNvSpPr>
          <p:nvPr>
            <p:ph idx="1"/>
          </p:nvPr>
        </p:nvSpPr>
        <p:spPr/>
        <p:txBody>
          <a:bodyPr/>
          <a:lstStyle/>
          <a:p>
            <a:r>
              <a:rPr lang="en-US" smtClean="0"/>
              <a:t>Wrote </a:t>
            </a:r>
            <a:r>
              <a:rPr lang="en-US" i="1" smtClean="0"/>
              <a:t>The Social Contract</a:t>
            </a:r>
          </a:p>
          <a:p>
            <a:r>
              <a:rPr lang="en-US" smtClean="0"/>
              <a:t>Argued that natural innocence was corrupted by evils of society.</a:t>
            </a:r>
          </a:p>
          <a:p>
            <a:r>
              <a:rPr lang="en-US" smtClean="0"/>
              <a:t>Government should have minimal controls and that only freely elected governments should impose these controls.</a:t>
            </a:r>
          </a:p>
          <a:p>
            <a:r>
              <a:rPr lang="en-US" b="1" smtClean="0"/>
              <a:t>General Will: </a:t>
            </a:r>
            <a:r>
              <a:rPr lang="en-US" smtClean="0"/>
              <a:t>best conscience of the people</a:t>
            </a:r>
          </a:p>
          <a:p>
            <a:endParaRPr lang="en-US" smtClean="0"/>
          </a:p>
          <a:p>
            <a:endParaRPr lang="en-US" smtClean="0"/>
          </a:p>
        </p:txBody>
      </p:sp>
      <p:pic>
        <p:nvPicPr>
          <p:cNvPr id="20483" name="Picture 2"/>
          <p:cNvPicPr>
            <a:picLocks noChangeAspect="1" noChangeArrowheads="1"/>
          </p:cNvPicPr>
          <p:nvPr/>
        </p:nvPicPr>
        <p:blipFill>
          <a:blip r:embed="rId2"/>
          <a:srcRect/>
          <a:stretch>
            <a:fillRect/>
          </a:stretch>
        </p:blipFill>
        <p:spPr bwMode="auto">
          <a:xfrm>
            <a:off x="6400800" y="50800"/>
            <a:ext cx="1600200"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u="sng" smtClean="0"/>
              <a:t>Thomas Paine</a:t>
            </a:r>
          </a:p>
        </p:txBody>
      </p:sp>
      <p:sp>
        <p:nvSpPr>
          <p:cNvPr id="3" name="Content Placeholder 2"/>
          <p:cNvSpPr>
            <a:spLocks noGrp="1"/>
          </p:cNvSpPr>
          <p:nvPr>
            <p:ph idx="1"/>
          </p:nvPr>
        </p:nvSpPr>
        <p:spPr/>
        <p:txBody>
          <a:bodyPr>
            <a:normAutofit/>
          </a:bodyPr>
          <a:lstStyle/>
          <a:p>
            <a:pPr>
              <a:lnSpc>
                <a:spcPct val="80000"/>
              </a:lnSpc>
            </a:pPr>
            <a:r>
              <a:rPr lang="en-US" sz="2400" smtClean="0"/>
              <a:t>Wrote </a:t>
            </a:r>
            <a:r>
              <a:rPr lang="en-US" sz="2400" i="1" smtClean="0"/>
              <a:t>Common Sense</a:t>
            </a:r>
          </a:p>
          <a:p>
            <a:pPr>
              <a:lnSpc>
                <a:spcPct val="80000"/>
              </a:lnSpc>
            </a:pPr>
            <a:r>
              <a:rPr lang="en-US" sz="2400" smtClean="0"/>
              <a:t>Argued that America needed to revolt from Britain. </a:t>
            </a:r>
          </a:p>
          <a:p>
            <a:pPr>
              <a:lnSpc>
                <a:spcPct val="80000"/>
              </a:lnSpc>
              <a:buFont typeface="Arial" charset="0"/>
              <a:buNone/>
            </a:pPr>
            <a:endParaRPr lang="en-US" sz="2400" b="1" u="sng" smtClean="0"/>
          </a:p>
          <a:p>
            <a:pPr>
              <a:lnSpc>
                <a:spcPct val="80000"/>
              </a:lnSpc>
              <a:buFont typeface="Arial" charset="0"/>
              <a:buNone/>
            </a:pPr>
            <a:r>
              <a:rPr lang="en-US" sz="1800" b="1" u="sng" smtClean="0"/>
              <a:t>Arguments against British Rule:</a:t>
            </a:r>
          </a:p>
          <a:p>
            <a:pPr>
              <a:lnSpc>
                <a:spcPct val="80000"/>
              </a:lnSpc>
              <a:buFont typeface="Calibri" pitchFamily="34" charset="0"/>
              <a:buAutoNum type="arabicPeriod"/>
            </a:pPr>
            <a:r>
              <a:rPr lang="en-US" sz="1800" smtClean="0"/>
              <a:t>It was absurd for an island to rule a continent.</a:t>
            </a:r>
          </a:p>
          <a:p>
            <a:pPr>
              <a:lnSpc>
                <a:spcPct val="80000"/>
              </a:lnSpc>
              <a:buFont typeface="Calibri" pitchFamily="34" charset="0"/>
              <a:buAutoNum type="arabicPeriod"/>
            </a:pPr>
            <a:r>
              <a:rPr lang="en-US" sz="1800" smtClean="0"/>
              <a:t>America was not a "British nation"; it was composed of influences and peoples from all of Europe.</a:t>
            </a:r>
          </a:p>
          <a:p>
            <a:pPr>
              <a:lnSpc>
                <a:spcPct val="80000"/>
              </a:lnSpc>
              <a:buFont typeface="Calibri" pitchFamily="34" charset="0"/>
              <a:buAutoNum type="arabicPeriod"/>
            </a:pPr>
            <a:r>
              <a:rPr lang="en-US" sz="1800" smtClean="0"/>
              <a:t>Being a part of Britain would drag America into unnecessary European wars, and keep it from the international commerce at which America excelled.</a:t>
            </a:r>
          </a:p>
          <a:p>
            <a:pPr>
              <a:lnSpc>
                <a:spcPct val="80000"/>
              </a:lnSpc>
              <a:buFont typeface="Calibri" pitchFamily="34" charset="0"/>
              <a:buAutoNum type="arabicPeriod"/>
            </a:pPr>
            <a:r>
              <a:rPr lang="en-US" sz="1800" smtClean="0"/>
              <a:t>The distance between the two nations made governing the colonies from England unwieldy. If some wrong were to be petitioned to Parliament, it would take a year before the colonies received a response.</a:t>
            </a:r>
          </a:p>
          <a:p>
            <a:pPr>
              <a:lnSpc>
                <a:spcPct val="80000"/>
              </a:lnSpc>
              <a:buFont typeface="Calibri" pitchFamily="34" charset="0"/>
              <a:buAutoNum type="arabicPeriod"/>
            </a:pPr>
            <a:r>
              <a:rPr lang="en-US" sz="1800" smtClean="0"/>
              <a:t>The New World was discovered shortly before the Reformation. The Puritans believed that God wanted to give them a safe haven from the persecution of British rule.</a:t>
            </a:r>
          </a:p>
          <a:p>
            <a:pPr>
              <a:lnSpc>
                <a:spcPct val="80000"/>
              </a:lnSpc>
              <a:buFont typeface="Calibri" pitchFamily="34" charset="0"/>
              <a:buAutoNum type="arabicPeriod"/>
            </a:pPr>
            <a:r>
              <a:rPr lang="en-US" sz="1800" smtClean="0"/>
              <a:t>Britain ruled the colonies for its own benefit, and did not consider the best interests of the colonists in governing them.</a:t>
            </a:r>
          </a:p>
          <a:p>
            <a:pPr>
              <a:lnSpc>
                <a:spcPct val="80000"/>
              </a:lnSpc>
            </a:pPr>
            <a:endParaRPr lang="en-US" sz="1800" smtClean="0"/>
          </a:p>
        </p:txBody>
      </p:sp>
      <p:pic>
        <p:nvPicPr>
          <p:cNvPr id="21507" name="Picture 2"/>
          <p:cNvPicPr>
            <a:picLocks noChangeAspect="1" noChangeArrowheads="1"/>
          </p:cNvPicPr>
          <p:nvPr/>
        </p:nvPicPr>
        <p:blipFill>
          <a:blip r:embed="rId2"/>
          <a:srcRect/>
          <a:stretch>
            <a:fillRect/>
          </a:stretch>
        </p:blipFill>
        <p:spPr bwMode="auto">
          <a:xfrm>
            <a:off x="6705600" y="152400"/>
            <a:ext cx="154146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804</Words>
  <Application>Microsoft Office PowerPoint</Application>
  <PresentationFormat>On-screen Show (4:3)</PresentationFormat>
  <Paragraphs>95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Enlightenment Origins of the United States Government</vt:lpstr>
      <vt:lpstr>Origins of Government</vt:lpstr>
      <vt:lpstr>Thomas Hobbes</vt:lpstr>
      <vt:lpstr>John Locke</vt:lpstr>
      <vt:lpstr>Baron de Montesquieu</vt:lpstr>
      <vt:lpstr>Checks &amp; Balances</vt:lpstr>
      <vt:lpstr>Voltaire</vt:lpstr>
      <vt:lpstr> Jean-Jacques Rousseau</vt:lpstr>
      <vt:lpstr>Thomas Paine</vt:lpstr>
      <vt:lpstr>The Founders:</vt:lpstr>
      <vt:lpstr>The Declaration of Independence</vt:lpstr>
      <vt:lpstr>US Constitution</vt:lpstr>
      <vt:lpstr>Purpose of Government: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 Origins of the United States Government</dc:title>
  <dc:creator>D.C. Hess</dc:creator>
  <cp:lastModifiedBy>Rich, David</cp:lastModifiedBy>
  <cp:revision>13</cp:revision>
  <dcterms:created xsi:type="dcterms:W3CDTF">2010-02-01T00:50:16Z</dcterms:created>
  <dcterms:modified xsi:type="dcterms:W3CDTF">2016-02-09T23:28:39Z</dcterms:modified>
</cp:coreProperties>
</file>